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6" r:id="rId15"/>
    <p:sldId id="659" r:id="rId16"/>
    <p:sldId id="657" r:id="rId17"/>
    <p:sldId id="661" r:id="rId18"/>
    <p:sldId id="662" r:id="rId19"/>
    <p:sldId id="663" r:id="rId20"/>
    <p:sldId id="664" r:id="rId21"/>
    <p:sldId id="660" r:id="rId22"/>
    <p:sldId id="666" r:id="rId23"/>
    <p:sldId id="665" r:id="rId24"/>
    <p:sldId id="667" r:id="rId25"/>
    <p:sldId id="669" r:id="rId26"/>
    <p:sldId id="671" r:id="rId27"/>
    <p:sldId id="672" r:id="rId28"/>
    <p:sldId id="678" r:id="rId29"/>
    <p:sldId id="674" r:id="rId30"/>
    <p:sldId id="675" r:id="rId31"/>
    <p:sldId id="677" r:id="rId32"/>
    <p:sldId id="679" r:id="rId33"/>
    <p:sldId id="681" r:id="rId34"/>
    <p:sldId id="682" r:id="rId35"/>
    <p:sldId id="680" r:id="rId36"/>
    <p:sldId id="683" r:id="rId37"/>
    <p:sldId id="684" r:id="rId38"/>
    <p:sldId id="685" r:id="rId39"/>
    <p:sldId id="699" r:id="rId40"/>
    <p:sldId id="686" r:id="rId41"/>
    <p:sldId id="700" r:id="rId42"/>
    <p:sldId id="701" r:id="rId43"/>
    <p:sldId id="702" r:id="rId44"/>
    <p:sldId id="703" r:id="rId45"/>
    <p:sldId id="705" r:id="rId46"/>
    <p:sldId id="706" r:id="rId47"/>
    <p:sldId id="687" r:id="rId48"/>
    <p:sldId id="707" r:id="rId49"/>
    <p:sldId id="708" r:id="rId50"/>
    <p:sldId id="710" r:id="rId51"/>
    <p:sldId id="709" r:id="rId52"/>
    <p:sldId id="711" r:id="rId53"/>
    <p:sldId id="712" r:id="rId54"/>
    <p:sldId id="713" r:id="rId55"/>
    <p:sldId id="714" r:id="rId56"/>
    <p:sldId id="688" r:id="rId57"/>
    <p:sldId id="715" r:id="rId58"/>
    <p:sldId id="692" r:id="rId59"/>
    <p:sldId id="717" r:id="rId60"/>
    <p:sldId id="718" r:id="rId61"/>
    <p:sldId id="719" r:id="rId62"/>
    <p:sldId id="720" r:id="rId63"/>
    <p:sldId id="721" r:id="rId64"/>
    <p:sldId id="722" r:id="rId65"/>
    <p:sldId id="693" r:id="rId66"/>
    <p:sldId id="723" r:id="rId67"/>
    <p:sldId id="725" r:id="rId68"/>
    <p:sldId id="726" r:id="rId69"/>
    <p:sldId id="727" r:id="rId70"/>
    <p:sldId id="694" r:id="rId71"/>
    <p:sldId id="728" r:id="rId72"/>
    <p:sldId id="730" r:id="rId73"/>
    <p:sldId id="695" r:id="rId74"/>
    <p:sldId id="731" r:id="rId75"/>
    <p:sldId id="732" r:id="rId76"/>
    <p:sldId id="733" r:id="rId77"/>
    <p:sldId id="696" r:id="rId78"/>
    <p:sldId id="734" r:id="rId79"/>
    <p:sldId id="736" r:id="rId80"/>
    <p:sldId id="735" r:id="rId81"/>
    <p:sldId id="737" r:id="rId82"/>
    <p:sldId id="697" r:id="rId83"/>
    <p:sldId id="651" r:id="rId84"/>
    <p:sldId id="738" r:id="rId85"/>
    <p:sldId id="698" r:id="rId86"/>
    <p:sldId id="652" r:id="rId87"/>
    <p:sldId id="739" r:id="rId88"/>
    <p:sldId id="592" r:id="rId89"/>
    <p:sldId id="593" r:id="rId90"/>
    <p:sldId id="594" r:id="rId91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  <p14:sldId id="656"/>
          </p14:sldIdLst>
        </p14:section>
        <p14:section name="相關研究: 嬰兒監測系統 - 感測器" id="{62752708-9A8E-46E4-975C-4D01947FD38D}">
          <p14:sldIdLst>
            <p14:sldId id="659"/>
            <p14:sldId id="657"/>
            <p14:sldId id="661"/>
            <p14:sldId id="662"/>
            <p14:sldId id="663"/>
            <p14:sldId id="664"/>
          </p14:sldIdLst>
        </p14:section>
        <p14:section name="相關研究: 嬰兒監測系統 - 影像式" id="{375E1AA2-1F4C-4149-9F3F-35460902C8EA}">
          <p14:sldIdLst>
            <p14:sldId id="660"/>
            <p14:sldId id="666"/>
            <p14:sldId id="665"/>
            <p14:sldId id="667"/>
            <p14:sldId id="669"/>
            <p14:sldId id="671"/>
            <p14:sldId id="672"/>
          </p14:sldIdLst>
        </p14:section>
        <p14:section name="相關研究: ResNet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681"/>
            <p14:sldId id="682"/>
            <p14:sldId id="680"/>
            <p14:sldId id="683"/>
            <p14:sldId id="684"/>
          </p14:sldIdLst>
        </p14:section>
        <p14:section name="研究方法: 系統流程介紹" id="{B34BEEAF-493D-41D7-A147-72517212CEDA}">
          <p14:sldIdLst>
            <p14:sldId id="685"/>
            <p14:sldId id="699"/>
          </p14:sldIdLst>
        </p14:section>
        <p14:section name="研究方法: 臉部遮擋辨識" id="{D17E5CC5-125F-48B7-B7A9-3D8CE35729F6}">
          <p14:sldIdLst>
            <p14:sldId id="686"/>
            <p14:sldId id="700"/>
            <p14:sldId id="701"/>
            <p14:sldId id="702"/>
            <p14:sldId id="703"/>
            <p14:sldId id="705"/>
            <p14:sldId id="706"/>
          </p14:sldIdLst>
        </p14:section>
        <p14:section name="研究方法: 姿勢辨識" id="{9ADC596F-ADD6-4949-98D9-A1C1C7A91C92}">
          <p14:sldIdLst>
            <p14:sldId id="687"/>
            <p14:sldId id="707"/>
            <p14:sldId id="708"/>
            <p14:sldId id="710"/>
            <p14:sldId id="709"/>
            <p14:sldId id="711"/>
            <p14:sldId id="712"/>
            <p14:sldId id="713"/>
            <p14:sldId id="714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19"/>
            <p14:sldId id="720"/>
            <p14:sldId id="721"/>
            <p14:sldId id="722"/>
          </p14:sldIdLst>
        </p14:section>
        <p14:section name="實驗設計與結果: 臉部偵測執行時間" id="{FB08E164-7D9C-4E81-8B44-C3CFCB3BD324}">
          <p14:sldIdLst>
            <p14:sldId id="693"/>
            <p14:sldId id="723"/>
            <p14:sldId id="725"/>
            <p14:sldId id="726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31"/>
            <p14:sldId id="732"/>
            <p14:sldId id="733"/>
          </p14:sldIdLst>
        </p14:section>
        <p14:section name="實驗設計與結果: 影片危險偵測" id="{B9D9AF03-93CE-4271-B058-B8080D15258A}">
          <p14:sldIdLst>
            <p14:sldId id="696"/>
            <p14:sldId id="734"/>
            <p14:sldId id="736"/>
            <p14:sldId id="735"/>
            <p14:sldId id="737"/>
          </p14:sldIdLst>
        </p14:section>
        <p14:section name="結論與未來展望: 結論" id="{3ADC6676-7DD0-4FE3-A19D-9B89481B3D91}">
          <p14:sldIdLst>
            <p14:sldId id="697"/>
            <p14:sldId id="651"/>
            <p14:sldId id="738"/>
          </p14:sldIdLst>
        </p14:section>
        <p14:section name="結論與未來展望: 未來展望" id="{B95974A3-D00B-4ABD-958F-6BAFF8DB4E0C}">
          <p14:sldIdLst>
            <p14:sldId id="698"/>
            <p14:sldId id="652"/>
            <p14:sldId id="739"/>
          </p14:sldIdLst>
        </p14:section>
        <p14:section name="影片展示" id="{8656C760-69B3-42AA-A85B-E48E75E5C9B4}">
          <p14:sldIdLst>
            <p14:sldId id="592"/>
          </p14:sldIdLst>
        </p14:section>
        <p14:section name="結尾" id="{97445B5C-F26D-41D9-9B40-CB201DECE184}">
          <p14:sldIdLst>
            <p14:sldId id="593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A64D4D"/>
    <a:srgbClr val="800000"/>
    <a:srgbClr val="E7E8EA"/>
    <a:srgbClr val="FFFFFF"/>
    <a:srgbClr val="85E0E0"/>
    <a:srgbClr val="239595"/>
    <a:srgbClr val="AB82FC"/>
    <a:srgbClr val="9808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84441" autoAdjust="0"/>
  </p:normalViewPr>
  <p:slideViewPr>
    <p:cSldViewPr>
      <p:cViewPr varScale="1">
        <p:scale>
          <a:sx n="68" d="100"/>
          <a:sy n="68" d="100"/>
        </p:scale>
        <p:origin x="133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我是研究生王佳君，我的指導教授是蘇木春教授，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非常感謝各位口試委員出席我的口試審查。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070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337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88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993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443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4908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97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474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3326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86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500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3173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659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7904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5992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9043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5252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42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896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0739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7172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4183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7753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557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64068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5566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62233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5760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9470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7671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78951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384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27562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83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13302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06116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28394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4792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96708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5638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75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The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Sudden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Infant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Death Syndrome, </a:t>
            </a:r>
            <a:r>
              <a:rPr lang="zh-TW" altLang="en-US" dirty="0">
                <a:solidFill>
                  <a:srgbClr val="000000"/>
                </a:solidFill>
              </a:rPr>
              <a:t>簡稱 </a:t>
            </a:r>
            <a:r>
              <a:rPr lang="en-US" altLang="zh-TW" dirty="0">
                <a:solidFill>
                  <a:srgbClr val="000000"/>
                </a:solidFill>
              </a:rPr>
              <a:t>SIDS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一位看似健康的嬰兒在睡眠期間突然死亡，其真正致死之原因尚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誘發此症之風險因素：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外在因素：俯臥、側睡、蓋住臉部及陷入柔軟家具等，致使呼吸困難。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心肺控制假說：探討嬰兒呼吸或自主神經機制缺陷，包含五步驟。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發生危及生命的事件，造成窒息等。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嬰兒無法自行轉頭，而無法從呼吸暫停中恢復。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持續性窒息導致失去意識或反射，即低氧昏迷。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心率過緩或缺氧喘氣，於此症逝世前明顯發生。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自主復甦能力受損，最終因無效喘氣而死亡。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此症非突發疾病，而是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C00000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：需同時包含以下三因素，才會導致嬰兒死於此症。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有風險的嬰兒：可能為基因突變或腦部缺陷等。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發育的重要時期：嬰兒出生後前六個月，身體控制和調節自身能力發生改變，以學習應對環境。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環境中的壓力源：嬰兒睡姿及接觸香菸等，即前述之外在因素。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若能消除</a:t>
            </a:r>
            <a:r>
              <a:rPr lang="zh-TW" altLang="en-US" dirty="0">
                <a:solidFill>
                  <a:srgbClr val="C00000"/>
                </a:solidFill>
              </a:rPr>
              <a:t>環境中壓力源</a:t>
            </a:r>
            <a:r>
              <a:rPr lang="zh-TW" altLang="en-US" dirty="0">
                <a:solidFill>
                  <a:srgbClr val="000000"/>
                </a:solidFill>
              </a:rPr>
              <a:t>，有利於嬰兒的生存。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醫界亦發現俯臥姿勢使嬰兒猝死症風險增加三倍以上，故國際間提倡嬰兒</a:t>
            </a:r>
            <a:r>
              <a:rPr lang="zh-TW" altLang="en-US" dirty="0">
                <a:solidFill>
                  <a:srgbClr val="C00000"/>
                </a:solidFill>
              </a:rPr>
              <a:t>仰臥</a:t>
            </a:r>
            <a:r>
              <a:rPr lang="zh-TW" altLang="en-US" dirty="0">
                <a:solidFill>
                  <a:srgbClr val="000000"/>
                </a:solidFill>
              </a:rPr>
              <a:t>姿勢，使此症發病率降低了</a:t>
            </a:r>
            <a:r>
              <a:rPr lang="en-US" altLang="zh-TW" dirty="0">
                <a:solidFill>
                  <a:srgbClr val="000000"/>
                </a:solidFill>
              </a:rPr>
              <a:t>50%</a:t>
            </a:r>
            <a:r>
              <a:rPr lang="zh-TW" altLang="en-US" dirty="0">
                <a:solidFill>
                  <a:srgbClr val="000000"/>
                </a:solidFill>
              </a:rPr>
              <a:t>以上。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</a:t>
            </a:r>
            <a:r>
              <a:rPr lang="zh-TW" altLang="en-US" b="0">
                <a:solidFill>
                  <a:srgbClr val="000000"/>
                </a:solidFill>
              </a:rPr>
              <a:t>測器式</a:t>
            </a:r>
            <a:r>
              <a:rPr lang="zh-TW" altLang="en-US" b="0">
                <a:solidFill>
                  <a:srgbClr val="000000"/>
                </a:solidFill>
                <a:latin typeface="+mn-lt"/>
                <a:ea typeface="+mn-ea"/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Linti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[4]</a:t>
            </a:r>
            <a:r>
              <a:rPr lang="zh-TW" altLang="en-US" dirty="0">
                <a:solidFill>
                  <a:srgbClr val="000000"/>
                </a:solidFill>
              </a:rPr>
              <a:t>：嬰用感測背心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將多個感官元件融入紡織品。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可量測呼吸、心率、溫度及濕度。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63EB58-69B5-4323-AC3A-314998E2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16" y="3573016"/>
            <a:ext cx="378216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[5]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含心律感測器、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加速度計及熱電堆感測器。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可量測體溫、心率、呼吸頻率及身體位置。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C45DB-C6A8-4EFA-9DAE-D08E7622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72" y="3573016"/>
            <a:ext cx="509466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[6]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含三軸加速度計、體溫感測器及一氧化碳感測器。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可量測面朝方向、體溫及周圍一氧化碳濃度，且利用三軸加速度計</a:t>
            </a:r>
            <a:r>
              <a:rPr lang="en-US" altLang="zh-TW" dirty="0">
                <a:solidFill>
                  <a:srgbClr val="000000"/>
                </a:solidFill>
              </a:rPr>
              <a:t>z</a:t>
            </a:r>
            <a:r>
              <a:rPr lang="zh-TW" altLang="en-US" dirty="0">
                <a:solidFill>
                  <a:srgbClr val="000000"/>
                </a:solidFill>
              </a:rPr>
              <a:t>軸可獲得呼吸頻率。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C8612E-6DE9-427F-A382-8A432059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7" y="3916338"/>
            <a:ext cx="407366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[7]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基於超寬頻技術監測呼吸及心率。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可檢測嬰兒睡眠、清醒及警示狀態。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530047-8401-4711-B1BD-9BA572869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2" y="3624265"/>
            <a:ext cx="3813950" cy="23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8FC445-DB2C-4646-8650-29318A706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5" y="3624265"/>
            <a:ext cx="3807176" cy="234000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2E1D1B8-7B3D-4061-A990-CCD82CDC1478}"/>
              </a:ext>
            </a:extLst>
          </p:cNvPr>
          <p:cNvSpPr txBox="1">
            <a:spLocks/>
          </p:cNvSpPr>
          <p:nvPr/>
        </p:nvSpPr>
        <p:spPr bwMode="auto">
          <a:xfrm>
            <a:off x="2275075" y="5964265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正常狀態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2DA55E2-D37B-4AB3-A81E-59531079C021}"/>
              </a:ext>
            </a:extLst>
          </p:cNvPr>
          <p:cNvSpPr txBox="1">
            <a:spLocks/>
          </p:cNvSpPr>
          <p:nvPr/>
        </p:nvSpPr>
        <p:spPr bwMode="auto">
          <a:xfrm>
            <a:off x="5892861" y="5964265"/>
            <a:ext cx="2065671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呼吸暫停狀態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(5/5)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利用感測器監測嬰兒，雖可直接量測生理訊號以判斷狀態，但可能因硬體設備之缺陷，無法準確量測。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需額外穿戴裝置，造成嬰兒不適，進而影響活動或導致更多危險發生。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感測器偵測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7315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影像式</a:t>
            </a:r>
            <a:r>
              <a:rPr lang="zh-TW" altLang="en-US" b="0" dirty="0">
                <a:solidFill>
                  <a:srgbClr val="000000"/>
                </a:solidFill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基於電腦視覺技術之監測日漸廣泛，但大多針對小孩、成人或老人照護進行開發。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少數應用於嬰兒的偵測系統中，多僅關注呼吸頻率、面部特徵及趴睡姿勢。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Fang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[8]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嬰兒運動偵測：含頭部、四肢及身體運動。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若未偵測到運動，進行呼吸偵測：透過空間特徵擷取候選呼吸點，再利用模糊積分選擇呼吸點，即可計算呼吸頻率。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0525F9-E234-47F3-9BBE-E172F4728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16338"/>
            <a:ext cx="295254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Liu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[9]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影片收集：透過夜視攝影機連接到</a:t>
            </a:r>
            <a:r>
              <a:rPr lang="en-US" altLang="zh-TW" dirty="0" err="1">
                <a:solidFill>
                  <a:srgbClr val="000000"/>
                </a:solidFill>
              </a:rPr>
              <a:t>Artik</a:t>
            </a:r>
            <a:r>
              <a:rPr lang="zh-TW" altLang="en-US" dirty="0">
                <a:solidFill>
                  <a:srgbClr val="000000"/>
                </a:solidFill>
              </a:rPr>
              <a:t>板。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呼吸偵測演算法：放大影片細微胸部運動，當像素差值低於閥值，則為呼吸頻率異常。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警示：透過</a:t>
            </a:r>
            <a:r>
              <a:rPr lang="en-US" altLang="zh-TW" dirty="0">
                <a:solidFill>
                  <a:srgbClr val="000000"/>
                </a:solidFill>
              </a:rPr>
              <a:t>Twilio</a:t>
            </a:r>
            <a:r>
              <a:rPr lang="zh-TW" altLang="en-US" dirty="0">
                <a:solidFill>
                  <a:srgbClr val="000000"/>
                </a:solidFill>
              </a:rPr>
              <a:t>像手機發出警報。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88B92C-CA8D-434E-A8E6-27804B97D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19" y="4338000"/>
            <a:ext cx="42891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Gallo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[10]</a:t>
            </a:r>
            <a:r>
              <a:rPr lang="zh-TW" altLang="en-US" dirty="0">
                <a:solidFill>
                  <a:srgbClr val="000000"/>
                </a:solidFill>
              </a:rPr>
              <a:t>：利用 </a:t>
            </a:r>
            <a:r>
              <a:rPr lang="en-US" altLang="zh-TW" dirty="0">
                <a:solidFill>
                  <a:srgbClr val="000000"/>
                </a:solidFill>
              </a:rPr>
              <a:t>OpenCV </a:t>
            </a:r>
            <a:r>
              <a:rPr lang="en-US" altLang="zh-TW" dirty="0" err="1">
                <a:solidFill>
                  <a:srgbClr val="000000"/>
                </a:solidFill>
              </a:rPr>
              <a:t>Haar</a:t>
            </a:r>
            <a:r>
              <a:rPr lang="en-US" altLang="zh-TW" dirty="0">
                <a:solidFill>
                  <a:srgbClr val="000000"/>
                </a:solidFill>
              </a:rPr>
              <a:t>-Like Features</a:t>
            </a:r>
            <a:r>
              <a:rPr lang="zh-TW" altLang="en-US" dirty="0">
                <a:solidFill>
                  <a:srgbClr val="000000"/>
                </a:solidFill>
              </a:rPr>
              <a:t> 偵測</a:t>
            </a: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若未偵測到臉部，嬰兒可能於不良姿勢。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若偵測到臉部且為睜眼狀態，則為清醒狀態。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901B1E-B215-4E00-9B55-D1E1D7ED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0" y="4095121"/>
            <a:ext cx="794846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Wang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[11]</a:t>
            </a:r>
            <a:r>
              <a:rPr lang="zh-TW" altLang="en-US" dirty="0">
                <a:solidFill>
                  <a:srgbClr val="000000"/>
                </a:solidFill>
              </a:rPr>
              <a:t>：利用貝氏深度神經網路架構偵測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，含四步驟。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眼睛、鼻子或嘴巴是否可見。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不可見的原因是否為被外物遮擋。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眼睛睜開與否。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五個臉部座標之位置。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[12]</a:t>
            </a:r>
            <a:r>
              <a:rPr lang="zh-TW" altLang="en-US" dirty="0">
                <a:solidFill>
                  <a:srgbClr val="000000"/>
                </a:solidFill>
              </a:rPr>
              <a:t>：基於卷積神經網路偵測</a:t>
            </a:r>
            <a:r>
              <a:rPr lang="zh-TW" altLang="en-US" dirty="0">
                <a:solidFill>
                  <a:srgbClr val="C00000"/>
                </a:solidFill>
              </a:rPr>
              <a:t>睡眠姿勢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評估仰臥（正常）、從仰臥到趴臥（警示）及趴臥（危險）。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輸入嬰兒灰階影像，輸出三種睡眠姿勢機率值。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EEF64-A53F-4755-890F-9FF8027D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31" y="4417875"/>
            <a:ext cx="71295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rgbClr val="000000"/>
                </a:solidFill>
              </a:rPr>
              <a:t>ResNet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訓練更深層的神經網路時，會出現</a:t>
            </a:r>
            <a:r>
              <a:rPr lang="zh-TW" altLang="en-US" dirty="0">
                <a:solidFill>
                  <a:srgbClr val="C00000"/>
                </a:solidFill>
              </a:rPr>
              <a:t>退化</a:t>
            </a:r>
            <a:r>
              <a:rPr lang="zh-TW" altLang="en-US" dirty="0">
                <a:solidFill>
                  <a:srgbClr val="000000"/>
                </a:solidFill>
              </a:rPr>
              <a:t>問題。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即隨網路深度增加，準確率達飽和後，反而迅速下降，且並非因過度擬合所致。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4" y="3678557"/>
            <a:ext cx="69970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：使用深度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不須額外參數，即不增加計算複雜度。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64" y="3455397"/>
            <a:ext cx="47604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 </a:t>
            </a:r>
            <a:r>
              <a:rPr lang="en-US" altLang="zh-TW" dirty="0">
                <a:solidFill>
                  <a:srgbClr val="000000"/>
                </a:solidFill>
              </a:rPr>
              <a:t>ImageNet </a:t>
            </a:r>
            <a:r>
              <a:rPr lang="zh-TW" altLang="en-US" dirty="0">
                <a:solidFill>
                  <a:srgbClr val="000000"/>
                </a:solidFill>
              </a:rPr>
              <a:t>之訓練：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層有較低的訓練誤差。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說明退化問題獲得解決。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9" y="4065304"/>
            <a:ext cx="657298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RetinaFace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Zhang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[17]</a:t>
            </a:r>
            <a:r>
              <a:rPr lang="zh-TW" altLang="en-US" dirty="0">
                <a:solidFill>
                  <a:srgbClr val="000000"/>
                </a:solidFill>
              </a:rPr>
              <a:t> 提出的可同時處理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任務之三階段級聯深度卷積神經網路，以</a:t>
            </a:r>
            <a:r>
              <a:rPr lang="zh-TW" altLang="en-US" dirty="0">
                <a:solidFill>
                  <a:srgbClr val="C00000"/>
                </a:solidFill>
              </a:rPr>
              <a:t>粗到細</a:t>
            </a:r>
            <a:r>
              <a:rPr lang="zh-TW" altLang="en-US" dirty="0">
                <a:solidFill>
                  <a:srgbClr val="000000"/>
                </a:solidFill>
              </a:rPr>
              <a:t>的方式預測人臉及座標位置。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Proposal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P-Net</a:t>
            </a:r>
            <a:r>
              <a:rPr lang="zh-TW" altLang="en-US" dirty="0">
                <a:solidFill>
                  <a:srgbClr val="000000"/>
                </a:solidFill>
              </a:rPr>
              <a:t>）：獲得人臉區域的候選窗口及邊界框回歸向量，並以 </a:t>
            </a:r>
            <a:r>
              <a:rPr lang="en-US" altLang="zh-TW" dirty="0">
                <a:solidFill>
                  <a:srgbClr val="000000"/>
                </a:solidFill>
              </a:rPr>
              <a:t>NMS</a:t>
            </a:r>
            <a:r>
              <a:rPr lang="zh-TW" altLang="en-US" dirty="0">
                <a:solidFill>
                  <a:srgbClr val="000000"/>
                </a:solidFill>
              </a:rPr>
              <a:t> 合併高度重疊的候選者。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Refine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R-Net</a:t>
            </a:r>
            <a:r>
              <a:rPr lang="zh-TW" altLang="en-US" dirty="0">
                <a:solidFill>
                  <a:srgbClr val="000000"/>
                </a:solidFill>
              </a:rPr>
              <a:t>）：從所有候選者中拒絕錯誤者。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Output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O-Net</a:t>
            </a:r>
            <a:r>
              <a:rPr lang="zh-TW" altLang="en-US" dirty="0">
                <a:solidFill>
                  <a:srgbClr val="000000"/>
                </a:solidFill>
              </a:rPr>
              <a:t>）：輸出五個臉部座標。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8C4E-00A6-4558-B4EB-F921250E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19" y="1576338"/>
            <a:ext cx="405056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0373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Deng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[18]</a:t>
            </a:r>
            <a:r>
              <a:rPr lang="zh-TW" altLang="en-US" dirty="0">
                <a:solidFill>
                  <a:srgbClr val="000000"/>
                </a:solidFill>
              </a:rPr>
              <a:t> 提出基於影像平面之點回歸整合人臉框預測、</a:t>
            </a:r>
            <a:r>
              <a:rPr lang="en-US" altLang="zh-TW" dirty="0">
                <a:solidFill>
                  <a:srgbClr val="000000"/>
                </a:solidFill>
              </a:rPr>
              <a:t>2D</a:t>
            </a:r>
            <a:r>
              <a:rPr lang="zh-TW" altLang="en-US" dirty="0">
                <a:solidFill>
                  <a:srgbClr val="000000"/>
                </a:solidFill>
              </a:rPr>
              <a:t>人臉標示定位及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頂點回歸之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Feature Pyramid Network</a:t>
            </a:r>
            <a:r>
              <a:rPr lang="zh-TW" altLang="en-US" dirty="0">
                <a:solidFill>
                  <a:srgbClr val="000000"/>
                </a:solidFill>
              </a:rPr>
              <a:t>：輸入影像，並輸出五個不同比例的特徵圖。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Cascade Multi-task Loss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Context Head Module</a:t>
            </a:r>
            <a:r>
              <a:rPr lang="zh-TW" altLang="en-US" dirty="0">
                <a:solidFill>
                  <a:srgbClr val="000000"/>
                </a:solidFill>
              </a:rPr>
              <a:t>：獲得特徵圖以計算損失。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即第一模組會從一般 </a:t>
            </a:r>
            <a:r>
              <a:rPr lang="en-US" altLang="zh-TW" dirty="0">
                <a:solidFill>
                  <a:srgbClr val="000000"/>
                </a:solidFill>
              </a:rPr>
              <a:t>anchor</a:t>
            </a:r>
            <a:r>
              <a:rPr lang="zh-TW" altLang="en-US" dirty="0">
                <a:solidFill>
                  <a:srgbClr val="000000"/>
                </a:solidFill>
              </a:rPr>
              <a:t> 預測範圍框，第二模組會基於第一模組預測更精準的範圍框。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和其他</a:t>
            </a:r>
            <a:r>
              <a:rPr lang="en-US" altLang="zh-TW" dirty="0">
                <a:solidFill>
                  <a:srgbClr val="000000"/>
                </a:solidFill>
              </a:rPr>
              <a:t>29</a:t>
            </a:r>
            <a:r>
              <a:rPr lang="zh-TW" altLang="en-US" dirty="0">
                <a:solidFill>
                  <a:srgbClr val="000000"/>
                </a:solidFill>
              </a:rPr>
              <a:t>種人臉偵測演算法之平均準確度比較，其擁有</a:t>
            </a:r>
            <a:r>
              <a:rPr lang="en-US" altLang="zh-TW" dirty="0">
                <a:solidFill>
                  <a:srgbClr val="C00000"/>
                </a:solidFill>
              </a:rPr>
              <a:t>91.7%</a:t>
            </a:r>
            <a:r>
              <a:rPr lang="zh-TW" altLang="en-US" dirty="0">
                <a:solidFill>
                  <a:srgbClr val="000000"/>
                </a:solidFill>
              </a:rPr>
              <a:t>的良好結果。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661248-6BA8-4F31-93C7-C9424681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86" y="2783337"/>
            <a:ext cx="48330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系統流程介紹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系統流程介紹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本論文開發之</a:t>
            </a:r>
            <a:r>
              <a:rPr lang="zh-TW" altLang="en-US" dirty="0">
                <a:solidFill>
                  <a:srgbClr val="C00000"/>
                </a:solidFill>
              </a:rPr>
              <a:t>嬰兒危險監測系統</a:t>
            </a:r>
            <a:r>
              <a:rPr lang="zh-TW" altLang="en-US" dirty="0">
                <a:solidFill>
                  <a:srgbClr val="000000"/>
                </a:solidFill>
              </a:rPr>
              <a:t>，針對嬰兒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r>
              <a:rPr lang="zh-TW" altLang="en-US" dirty="0">
                <a:solidFill>
                  <a:srgbClr val="000000"/>
                </a:solidFill>
              </a:rPr>
              <a:t>進行辨識，判斷其是否處於危險狀態。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完整流程：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C53929-9F6B-4A6D-B945-E534741B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434958"/>
            <a:ext cx="8640000" cy="26710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705D0B-761B-48F7-8F71-B573D095A03F}"/>
              </a:ext>
            </a:extLst>
          </p:cNvPr>
          <p:cNvSpPr/>
          <p:nvPr/>
        </p:nvSpPr>
        <p:spPr>
          <a:xfrm>
            <a:off x="3707904" y="3429000"/>
            <a:ext cx="172819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根據衛生福利部統計處所發布的前十項嬰兒主要死因統計中，</a:t>
            </a: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為其中一大原因。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08706"/>
              </p:ext>
            </p:extLst>
          </p:nvPr>
        </p:nvGraphicFramePr>
        <p:xfrm>
          <a:off x="6813868" y="3060827"/>
          <a:ext cx="2179320" cy="3200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1893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結構比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148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EA23CBD2-C740-40C7-9FB0-EE9DE68A2F3E}"/>
              </a:ext>
            </a:extLst>
          </p:cNvPr>
          <p:cNvGrpSpPr/>
          <p:nvPr/>
        </p:nvGrpSpPr>
        <p:grpSpPr>
          <a:xfrm>
            <a:off x="499021" y="3016338"/>
            <a:ext cx="6164563" cy="3240000"/>
            <a:chOff x="149660" y="3260813"/>
            <a:chExt cx="6164563" cy="3240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6822C2-B6F7-4BD9-A5B9-8AB94910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60" y="3260813"/>
              <a:ext cx="6164563" cy="3240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149695-606B-4C5B-9C8A-EA438DC0CD53}"/>
                </a:ext>
              </a:extLst>
            </p:cNvPr>
            <p:cNvSpPr/>
            <p:nvPr/>
          </p:nvSpPr>
          <p:spPr>
            <a:xfrm>
              <a:off x="149660" y="5085184"/>
              <a:ext cx="6133694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承前言，醫界對於嬰兒猝死症之相關因素研究，注意嬰兒臉部是否遭遮蔽，將有助於降低此症之發生。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亦有研究發現嬰兒使用奶嘴，對於預防嬰兒猝死症有幫助。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故本文對於嬰兒</a:t>
            </a: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將</a:t>
            </a:r>
            <a:r>
              <a:rPr lang="zh-TW" altLang="en-US" dirty="0">
                <a:solidFill>
                  <a:srgbClr val="C00000"/>
                </a:solidFill>
              </a:rPr>
              <a:t>排除使用奶嘴</a:t>
            </a:r>
            <a:r>
              <a:rPr lang="zh-TW" altLang="en-US" dirty="0">
                <a:solidFill>
                  <a:srgbClr val="000000"/>
                </a:solidFill>
              </a:rPr>
              <a:t>之情境。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起初，基於電腦視覺及影像處理技術，利用</a:t>
            </a: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色彩空間及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  <a:r>
              <a:rPr lang="zh-TW" altLang="en-US" dirty="0">
                <a:solidFill>
                  <a:srgbClr val="000000"/>
                </a:solidFill>
              </a:rPr>
              <a:t>等偵測膚色，判斷嬰兒臉部是否出現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33" y="3429000"/>
            <a:ext cx="715155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而後，考量推廣性，改為使用深度學習技術進行臉部遮擋辨識，針對嬰兒面部影像收集資料，以訓練可</a:t>
            </a:r>
            <a:r>
              <a:rPr lang="zh-TW" altLang="en-US" dirty="0">
                <a:solidFill>
                  <a:srgbClr val="C00000"/>
                </a:solidFill>
              </a:rPr>
              <a:t>辨識三種嬰兒臉部狀態之模型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2729C8-3C74-4D2A-940E-8433C7C0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933056"/>
            <a:ext cx="8640000" cy="16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r>
              <a:rPr lang="zh-TW" altLang="en-US" b="0" dirty="0">
                <a:solidFill>
                  <a:srgbClr val="000000"/>
                </a:solidFill>
              </a:rPr>
              <a:t> － 臉部偵測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嬰兒臉部遮擋辨識僅須關注臉部畫面，故先透過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進行前處理。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考量正確率及執行時間，最終選用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等演算法進行嬰兒臉部偵測。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328ED01-4C0E-43CE-90F7-7197A854B746}"/>
              </a:ext>
            </a:extLst>
          </p:cNvPr>
          <p:cNvGrpSpPr/>
          <p:nvPr/>
        </p:nvGrpSpPr>
        <p:grpSpPr>
          <a:xfrm>
            <a:off x="1547664" y="3968008"/>
            <a:ext cx="6871132" cy="2394234"/>
            <a:chOff x="1429652" y="4026884"/>
            <a:chExt cx="6871132" cy="239423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652" y="4031863"/>
              <a:ext cx="1980000" cy="198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513" y="4031863"/>
              <a:ext cx="1980000" cy="198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784" y="4026884"/>
              <a:ext cx="1980000" cy="198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22153" y="603141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30781" y="6031418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78200" y="6031418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r>
              <a:rPr lang="zh-TW" altLang="en-US" b="0" dirty="0">
                <a:solidFill>
                  <a:srgbClr val="000000"/>
                </a:solidFill>
              </a:rPr>
              <a:t> － 嬰兒臉部資料集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將嬰兒臉部狀態分為三類：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無遮蔽</a:t>
            </a:r>
            <a:r>
              <a:rPr lang="zh-TW" altLang="en-US" dirty="0">
                <a:solidFill>
                  <a:srgbClr val="000000"/>
                </a:solidFill>
              </a:rPr>
              <a:t>：五官皆未被遮蔽，為安全狀態。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遮蔽物為奶嘴</a:t>
            </a:r>
            <a:r>
              <a:rPr lang="zh-TW" altLang="en-US" dirty="0">
                <a:solidFill>
                  <a:srgbClr val="000000"/>
                </a:solidFill>
              </a:rPr>
              <a:t>：正在使用奶嘴，為安全狀態。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遮蔽物非奶嘴</a:t>
            </a:r>
            <a:r>
              <a:rPr lang="zh-TW" altLang="en-US" dirty="0">
                <a:solidFill>
                  <a:srgbClr val="000000"/>
                </a:solidFill>
              </a:rPr>
              <a:t>：遭嘔吐物或毛巾等遮蓋，為警示。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4AC7F1C-2ABF-4308-9963-99E00F695126}"/>
              </a:ext>
            </a:extLst>
          </p:cNvPr>
          <p:cNvGrpSpPr/>
          <p:nvPr/>
        </p:nvGrpSpPr>
        <p:grpSpPr>
          <a:xfrm>
            <a:off x="1009440" y="4238010"/>
            <a:ext cx="7814952" cy="2018328"/>
            <a:chOff x="910310" y="4086476"/>
            <a:chExt cx="7814952" cy="201832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718997A-BB17-4D88-A9E8-24B759BB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020" y="4086476"/>
              <a:ext cx="3538242" cy="1620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1B910D5-CA50-44FC-9CDD-3F88F4056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15"/>
            <a:stretch/>
          </p:blipFill>
          <p:spPr>
            <a:xfrm>
              <a:off x="3059832" y="4086476"/>
              <a:ext cx="1602311" cy="16200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FA243E9-B091-43C3-AFF3-F92920FD6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4"/>
            <a:stretch/>
          </p:blipFill>
          <p:spPr>
            <a:xfrm>
              <a:off x="910310" y="4086476"/>
              <a:ext cx="1621334" cy="1620000"/>
            </a:xfrm>
            <a:prstGeom prst="rect">
              <a:avLst/>
            </a:prstGeom>
          </p:spPr>
        </p:pic>
        <p:sp>
          <p:nvSpPr>
            <p:cNvPr id="29" name="內容版面配置區 2">
              <a:extLst>
                <a:ext uri="{FF2B5EF4-FFF2-40B4-BE49-F238E27FC236}">
                  <a16:creationId xmlns:a16="http://schemas.microsoft.com/office/drawing/2014/main" id="{59EF3935-941D-42C1-A9F6-4DCA606BD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8065" y="5715104"/>
              <a:ext cx="134582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無遮蔽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0" name="內容版面配置區 2">
              <a:extLst>
                <a:ext uri="{FF2B5EF4-FFF2-40B4-BE49-F238E27FC236}">
                  <a16:creationId xmlns:a16="http://schemas.microsoft.com/office/drawing/2014/main" id="{4413E8A3-EE36-461F-B183-821AD2841E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59831" y="5715104"/>
              <a:ext cx="1602311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使用奶嘴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1" name="內容版面配置區 2">
              <a:extLst>
                <a:ext uri="{FF2B5EF4-FFF2-40B4-BE49-F238E27FC236}">
                  <a16:creationId xmlns:a16="http://schemas.microsoft.com/office/drawing/2014/main" id="{983D7067-520C-4336-B895-A518F669CC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44764" y="5715104"/>
              <a:ext cx="182275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遭異物遮蔽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r>
              <a:rPr lang="zh-TW" altLang="en-US" b="0" dirty="0">
                <a:solidFill>
                  <a:srgbClr val="000000"/>
                </a:solidFill>
              </a:rPr>
              <a:t>－ 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包含嬰兒正臉及側臉共</a:t>
            </a:r>
            <a:r>
              <a:rPr lang="en-US" altLang="zh-TW" dirty="0">
                <a:solidFill>
                  <a:srgbClr val="C00000"/>
                </a:solidFill>
              </a:rPr>
              <a:t>3475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20%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10%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2436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697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進行臉部遮擋辨識模型之訓練，最終達成辨識三種嬰兒臉部狀態：安全、使用奶嘴及警示。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承前言，除臉部遮蔽可能造成嬰兒猝死症外，嬰兒做出不適當的動作也常為意外發生原因。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如：</a:t>
            </a:r>
            <a:r>
              <a:rPr lang="zh-TW" altLang="en-US" dirty="0">
                <a:solidFill>
                  <a:srgbClr val="C00000"/>
                </a:solidFill>
              </a:rPr>
              <a:t>側躺或趴睡</a:t>
            </a:r>
            <a:r>
              <a:rPr lang="zh-TW" altLang="en-US" dirty="0">
                <a:solidFill>
                  <a:srgbClr val="000000"/>
                </a:solidFill>
              </a:rPr>
              <a:t>時，因頸部肌肉較弱等，無力自行將臉移開；或當嬰兒</a:t>
            </a:r>
            <a:r>
              <a:rPr lang="zh-TW" altLang="en-US" dirty="0">
                <a:solidFill>
                  <a:srgbClr val="C00000"/>
                </a:solidFill>
              </a:rPr>
              <a:t>自行站立</a:t>
            </a:r>
            <a:r>
              <a:rPr lang="zh-TW" altLang="en-US" dirty="0">
                <a:solidFill>
                  <a:srgbClr val="000000"/>
                </a:solidFill>
              </a:rPr>
              <a:t>，有可能跌落床面等，皆可能使嬰兒處於危險情境中。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 err="1">
                <a:solidFill>
                  <a:srgbClr val="000000"/>
                </a:solidFill>
              </a:rPr>
              <a:t>OpenPose</a:t>
            </a:r>
            <a:r>
              <a:rPr lang="zh-TW" altLang="en-US" dirty="0">
                <a:solidFill>
                  <a:srgbClr val="000000"/>
                </a:solidFill>
              </a:rPr>
              <a:t> 及 </a:t>
            </a:r>
            <a:r>
              <a:rPr lang="en-US" altLang="zh-TW" dirty="0" err="1">
                <a:solidFill>
                  <a:srgbClr val="000000"/>
                </a:solidFill>
              </a:rPr>
              <a:t>MediaPipe</a:t>
            </a:r>
            <a:r>
              <a:rPr lang="en-US" altLang="zh-TW" dirty="0">
                <a:solidFill>
                  <a:srgbClr val="000000"/>
                </a:solidFill>
              </a:rPr>
              <a:t> Pose</a:t>
            </a:r>
            <a:r>
              <a:rPr lang="zh-TW" altLang="en-US" dirty="0">
                <a:solidFill>
                  <a:srgbClr val="000000"/>
                </a:solidFill>
              </a:rPr>
              <a:t> 等演算法進行嬰兒骨架偵測，需特定情境才有較佳結果。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平躺：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5A789C-BA75-4526-AF98-3B204699F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69" y="2962135"/>
            <a:ext cx="1619415" cy="28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1517A42-AFAC-4A8E-9FD3-F2B438995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33" y="2964691"/>
            <a:ext cx="1619415" cy="288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C63444-BC68-431C-A03E-FD841D9CA2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37" y="2962135"/>
            <a:ext cx="1619413" cy="2880000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4EF52F6-CC5A-4F1C-BE42-921768CF71E5}"/>
              </a:ext>
            </a:extLst>
          </p:cNvPr>
          <p:cNvSpPr txBox="1">
            <a:spLocks/>
          </p:cNvSpPr>
          <p:nvPr/>
        </p:nvSpPr>
        <p:spPr bwMode="auto">
          <a:xfrm>
            <a:off x="2491255" y="5866638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原始影像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EB42BC0-41D8-4C82-8EC9-8FB98E95E7EC}"/>
              </a:ext>
            </a:extLst>
          </p:cNvPr>
          <p:cNvSpPr txBox="1">
            <a:spLocks/>
          </p:cNvSpPr>
          <p:nvPr/>
        </p:nvSpPr>
        <p:spPr bwMode="auto">
          <a:xfrm>
            <a:off x="4464452" y="5866638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en-US" altLang="zh-TW" sz="2000" dirty="0" err="1">
                <a:solidFill>
                  <a:srgbClr val="000000"/>
                </a:solidFill>
              </a:rPr>
              <a:t>OpenPose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88D9079-B9E8-454E-8390-E1CA99D7860F}"/>
              </a:ext>
            </a:extLst>
          </p:cNvPr>
          <p:cNvSpPr txBox="1">
            <a:spLocks/>
          </p:cNvSpPr>
          <p:nvPr/>
        </p:nvSpPr>
        <p:spPr bwMode="auto">
          <a:xfrm>
            <a:off x="6296619" y="5866638"/>
            <a:ext cx="2205065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en-US" altLang="zh-TW" sz="2000" dirty="0" err="1">
                <a:solidFill>
                  <a:srgbClr val="000000"/>
                </a:solidFill>
              </a:rPr>
              <a:t>MediaPipe</a:t>
            </a:r>
            <a:r>
              <a:rPr lang="en-US" altLang="zh-TW" sz="2000" dirty="0">
                <a:solidFill>
                  <a:srgbClr val="000000"/>
                </a:solidFill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三軍總醫院對於此症的說明：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一個原本無異狀的嬰兒，</a:t>
            </a:r>
            <a:r>
              <a:rPr lang="zh-TW" altLang="en-US" dirty="0">
                <a:solidFill>
                  <a:srgbClr val="C00000"/>
                </a:solidFill>
              </a:rPr>
              <a:t>突然且無法預期的死亡</a:t>
            </a:r>
            <a:r>
              <a:rPr lang="zh-TW" altLang="en-US" dirty="0">
                <a:solidFill>
                  <a:srgbClr val="000000"/>
                </a:solidFill>
              </a:rPr>
              <a:t>，常發生在嬰兒睡眠時，並在事後的屍體解剖檢查中找不到其真正致死原因。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凡未滿一歲的嬰幼兒皆可能發生，其中二至四個月時期尤為常見，亦可能發生在嬰兒出生一兩周內。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目前對於此症的真正成因仍不清楚，風險因素包含嬰兒因</a:t>
            </a:r>
            <a:r>
              <a:rPr lang="zh-TW" altLang="en-US" dirty="0">
                <a:solidFill>
                  <a:srgbClr val="C00000"/>
                </a:solidFill>
              </a:rPr>
              <a:t>溢奶或嘔吐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產生呼吸道緊縮反射及憋氣，或因</a:t>
            </a:r>
            <a:r>
              <a:rPr lang="zh-TW" altLang="en-US" dirty="0">
                <a:solidFill>
                  <a:srgbClr val="C00000"/>
                </a:solidFill>
              </a:rPr>
              <a:t>翻身及趴睡</a:t>
            </a:r>
            <a:r>
              <a:rPr lang="zh-TW" altLang="en-US" dirty="0">
                <a:solidFill>
                  <a:srgbClr val="000000"/>
                </a:solidFill>
              </a:rPr>
              <a:t>致使呼吸困難，而窒息死亡等原因。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趴躺，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1CBB5E-52E1-445B-87A8-F4E0C1440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9" r="13243"/>
          <a:stretch/>
        </p:blipFill>
        <p:spPr>
          <a:xfrm>
            <a:off x="797716" y="2996952"/>
            <a:ext cx="2592288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C9F171-C9DA-4F9F-A0A3-E74292762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r="13642"/>
          <a:stretch/>
        </p:blipFill>
        <p:spPr>
          <a:xfrm>
            <a:off x="6232625" y="2996952"/>
            <a:ext cx="259228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DEA047E-0775-4978-B6A9-13DCF6BDD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t="546" r="18871" b="-546"/>
          <a:stretch/>
        </p:blipFill>
        <p:spPr>
          <a:xfrm>
            <a:off x="3515170" y="2996952"/>
            <a:ext cx="2592289" cy="2160000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4EF52F6-CC5A-4F1C-BE42-921768CF71E5}"/>
              </a:ext>
            </a:extLst>
          </p:cNvPr>
          <p:cNvSpPr txBox="1">
            <a:spLocks/>
          </p:cNvSpPr>
          <p:nvPr/>
        </p:nvSpPr>
        <p:spPr bwMode="auto">
          <a:xfrm>
            <a:off x="1301772" y="5187987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原始影像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EB42BC0-41D8-4C82-8EC9-8FB98E95E7EC}"/>
              </a:ext>
            </a:extLst>
          </p:cNvPr>
          <p:cNvSpPr txBox="1">
            <a:spLocks/>
          </p:cNvSpPr>
          <p:nvPr/>
        </p:nvSpPr>
        <p:spPr bwMode="auto">
          <a:xfrm>
            <a:off x="4019226" y="5192210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en-US" altLang="zh-TW" sz="2000" dirty="0" err="1">
                <a:solidFill>
                  <a:srgbClr val="000000"/>
                </a:solidFill>
              </a:rPr>
              <a:t>OpenPose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88D9079-B9E8-454E-8390-E1CA99D7860F}"/>
              </a:ext>
            </a:extLst>
          </p:cNvPr>
          <p:cNvSpPr txBox="1">
            <a:spLocks/>
          </p:cNvSpPr>
          <p:nvPr/>
        </p:nvSpPr>
        <p:spPr bwMode="auto">
          <a:xfrm>
            <a:off x="6426236" y="5191714"/>
            <a:ext cx="2205065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en-US" altLang="zh-TW" sz="2000" dirty="0" err="1">
                <a:solidFill>
                  <a:srgbClr val="000000"/>
                </a:solidFill>
              </a:rPr>
              <a:t>MediaPipe</a:t>
            </a:r>
            <a:r>
              <a:rPr lang="en-US" altLang="zh-TW" sz="2000" dirty="0">
                <a:solidFill>
                  <a:srgbClr val="000000"/>
                </a:solidFill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641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又因本研究目標為從非限定視角辨識嬰兒動作，而骨架圖在俯視及平視中，多有相似之處。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4EF52F6-CC5A-4F1C-BE42-921768CF71E5}"/>
              </a:ext>
            </a:extLst>
          </p:cNvPr>
          <p:cNvSpPr txBox="1">
            <a:spLocks/>
          </p:cNvSpPr>
          <p:nvPr/>
        </p:nvSpPr>
        <p:spPr bwMode="auto">
          <a:xfrm>
            <a:off x="2457604" y="5885952"/>
            <a:ext cx="213395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俯視嬰兒躺姿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EB42BC0-41D8-4C82-8EC9-8FB98E95E7EC}"/>
              </a:ext>
            </a:extLst>
          </p:cNvPr>
          <p:cNvSpPr txBox="1">
            <a:spLocks/>
          </p:cNvSpPr>
          <p:nvPr/>
        </p:nvSpPr>
        <p:spPr bwMode="auto">
          <a:xfrm>
            <a:off x="4967294" y="5885952"/>
            <a:ext cx="213395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平視嬰兒坐姿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0AAF75-7312-4FBB-9055-F707A7B6E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15" y="2974473"/>
            <a:ext cx="1777116" cy="28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CC53C5-1EBF-40B0-B46D-22C452ACA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40" y="2974473"/>
            <a:ext cx="16962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因此，本文最終使用深度學習技術進行嬰兒動作辨識，使用自行收集之資料集，訓練可</a:t>
            </a:r>
            <a:r>
              <a:rPr lang="zh-TW" altLang="en-US" dirty="0">
                <a:solidFill>
                  <a:srgbClr val="C00000"/>
                </a:solidFill>
              </a:rPr>
              <a:t>辨識四種嬰兒基礎姿勢之模型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58FDF-9344-49D1-BF0E-15076A4A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957931"/>
            <a:ext cx="8640000" cy="20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起初，將嬰兒姿勢分為五類：正躺、趴睡、爬行、坐姿及站立，而</a:t>
            </a:r>
            <a:r>
              <a:rPr lang="zh-TW" altLang="en-US" dirty="0">
                <a:solidFill>
                  <a:srgbClr val="C00000"/>
                </a:solidFill>
              </a:rPr>
              <a:t>趴睡及爬行</a:t>
            </a:r>
            <a:r>
              <a:rPr lang="zh-TW" altLang="en-US" dirty="0">
                <a:solidFill>
                  <a:srgbClr val="000000"/>
                </a:solidFill>
              </a:rPr>
              <a:t>兩類時常發生互相誤判。推測原因為皆腹面朝下，僅四肢及軀體不同。但若接續細分，將使分類過細。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4CE92D-A811-440D-89BF-FC7259F4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" y="3857310"/>
            <a:ext cx="2640000" cy="19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45277-E032-431C-A46A-6AC5712D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62" y="3833326"/>
            <a:ext cx="264000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F48B01-8AE2-4988-8DBE-044DB1635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8" y="3803798"/>
            <a:ext cx="2640000" cy="1980000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C0A47E38-D324-43F2-BA9D-53C213F40BBA}"/>
              </a:ext>
            </a:extLst>
          </p:cNvPr>
          <p:cNvSpPr txBox="1">
            <a:spLocks/>
          </p:cNvSpPr>
          <p:nvPr/>
        </p:nvSpPr>
        <p:spPr bwMode="auto">
          <a:xfrm>
            <a:off x="746499" y="5873129"/>
            <a:ext cx="25612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四肢及軀體皆貼地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050B77-1EAC-4F79-8DDF-2218BA47DE8B}"/>
              </a:ext>
            </a:extLst>
          </p:cNvPr>
          <p:cNvSpPr txBox="1">
            <a:spLocks/>
          </p:cNvSpPr>
          <p:nvPr/>
        </p:nvSpPr>
        <p:spPr bwMode="auto">
          <a:xfrm>
            <a:off x="3512243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僅手掌與小腿貼地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F6039EC-DE05-4B9A-B62C-42B199618E7C}"/>
              </a:ext>
            </a:extLst>
          </p:cNvPr>
          <p:cNvSpPr txBox="1">
            <a:spLocks/>
          </p:cNvSpPr>
          <p:nvPr/>
        </p:nvSpPr>
        <p:spPr bwMode="auto">
          <a:xfrm>
            <a:off x="6335269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僅手掌與腳掌貼地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最終，將嬰兒姿勢分為基礎四類：</a:t>
            </a:r>
            <a:r>
              <a:rPr lang="zh-TW" altLang="en-US" dirty="0">
                <a:solidFill>
                  <a:srgbClr val="C00000"/>
                </a:solidFill>
              </a:rPr>
              <a:t>正躺、趴躺、坐姿及站立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9A7A70-AD7D-4EE0-9765-E43F4AC0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7292010" y="3255771"/>
            <a:ext cx="1532903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90918A-2243-439E-868F-50739B4C08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513743" y="3236824"/>
            <a:ext cx="160179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182F637-0EC0-40F1-B44F-D8812B6E2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370946" y="3956824"/>
            <a:ext cx="2295946" cy="144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01356F-8920-4D04-AC71-01E9728D4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2843361" y="3956824"/>
            <a:ext cx="2493913" cy="1440000"/>
          </a:xfrm>
          <a:prstGeom prst="rect">
            <a:avLst/>
          </a:prstGeom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8FAD68F3-292F-411C-8DB4-8136FA4725DF}"/>
              </a:ext>
            </a:extLst>
          </p:cNvPr>
          <p:cNvSpPr txBox="1">
            <a:spLocks/>
          </p:cNvSpPr>
          <p:nvPr/>
        </p:nvSpPr>
        <p:spPr bwMode="auto">
          <a:xfrm>
            <a:off x="974320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7E48CEC4-3C28-464B-B596-08722F0BBA4E}"/>
              </a:ext>
            </a:extLst>
          </p:cNvPr>
          <p:cNvSpPr txBox="1">
            <a:spLocks/>
          </p:cNvSpPr>
          <p:nvPr/>
        </p:nvSpPr>
        <p:spPr bwMode="auto">
          <a:xfrm>
            <a:off x="5770043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坐姿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36E0CA9-26AF-491B-A7B6-7C7E1728E7C0}"/>
              </a:ext>
            </a:extLst>
          </p:cNvPr>
          <p:cNvSpPr txBox="1">
            <a:spLocks/>
          </p:cNvSpPr>
          <p:nvPr/>
        </p:nvSpPr>
        <p:spPr bwMode="auto">
          <a:xfrm>
            <a:off x="7513862" y="5431266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(d) </a:t>
            </a:r>
            <a:r>
              <a:rPr lang="zh-TW" altLang="en-US" sz="2000" dirty="0">
                <a:solidFill>
                  <a:srgbClr val="000000"/>
                </a:solidFill>
              </a:rPr>
              <a:t>站立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E524627B-CABF-4240-98FF-1112BD89C9EB}"/>
              </a:ext>
            </a:extLst>
          </p:cNvPr>
          <p:cNvSpPr txBox="1">
            <a:spLocks/>
          </p:cNvSpPr>
          <p:nvPr/>
        </p:nvSpPr>
        <p:spPr bwMode="auto">
          <a:xfrm>
            <a:off x="3545718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趴躺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(8/8)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本研究為了能有較廣泛的使用情境，所收集之嬰兒影像不限定拍攝視角，包含俯視及平視等，共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25%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5%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10815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3857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進行姿勢辨識模型之訓練，最終達成辨識四種嬰兒姿勢：正躺、趴躺、坐姿及站立。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在實際情境中，當嬰兒做出具危險性行為時，須持續一段時間才會導致危險發生，並不須判斷一幀畫面為警示狀態，就立即通知照護者。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因此，本系統使用一變數累積模型判斷嬰兒狀態為警示之幀數，當此變數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時，才會發出警示。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此作法不但更符合實際使用情境，亦可減少因模型辨識錯誤而誤發警報的情形。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(1/6)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在收集嬰兒臉部資料集時，需針對嬰兒影像擷取出臉部範圍，以接續臉部遮擋辨識階段。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為了使本系統擁有較佳的臉部偵測準確性且兼具執行效能，分別進行兩項實驗，以驗證：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演算法，此法雖召回率低，但其準確度很高，故能利用其</a:t>
            </a:r>
            <a:r>
              <a:rPr lang="zh-TW" altLang="en-US" dirty="0">
                <a:solidFill>
                  <a:srgbClr val="C00000"/>
                </a:solidFill>
              </a:rPr>
              <a:t>時間優勢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若 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未找到嬰兒臉部，則接續使用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演算法，利用其</a:t>
            </a:r>
            <a:r>
              <a:rPr lang="zh-TW" altLang="en-US" dirty="0">
                <a:solidFill>
                  <a:srgbClr val="C00000"/>
                </a:solidFill>
              </a:rPr>
              <a:t>正確率及準確率皆高</a:t>
            </a:r>
            <a:r>
              <a:rPr lang="zh-TW" altLang="en-US" dirty="0">
                <a:solidFill>
                  <a:srgbClr val="000000"/>
                </a:solidFill>
              </a:rPr>
              <a:t>之優點。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嬰兒發生溢奶、物品遮蓋口鼻、自行翻身或站立時，而照護者正在泡奶或如廁等，無法及時排除狀況，可能導致憾事發生。</a:t>
            </a: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(2/6)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C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等臉部偵測演算法，計算其臉部</a:t>
            </a:r>
            <a:r>
              <a:rPr lang="zh-TW" altLang="en-US">
                <a:solidFill>
                  <a:srgbClr val="000000"/>
                </a:solidFill>
              </a:rPr>
              <a:t>擷取之</a:t>
            </a:r>
            <a:r>
              <a:rPr lang="zh-TW" altLang="en-US">
                <a:solidFill>
                  <a:srgbClr val="C00000"/>
                </a:solidFill>
              </a:rPr>
              <a:t>準確度</a:t>
            </a:r>
            <a:r>
              <a:rPr lang="zh-TW" altLang="en-US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(3/6)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針對四項演算法之準確度進行比較，將嬰兒臉部偵測結果影像進行分類標註，以計算出各演算法之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C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(4/6)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 90.20%, 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94.76%,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90.93%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99.78%,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99.75%,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99.91%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B3F99D-C71C-480F-9DCD-37876EDD0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r="1475"/>
          <a:stretch/>
        </p:blipFill>
        <p:spPr>
          <a:xfrm>
            <a:off x="546992" y="4201210"/>
            <a:ext cx="412474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DFF9EC-5658-4778-BD77-A44A973A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6" r="1954"/>
          <a:stretch/>
        </p:blipFill>
        <p:spPr>
          <a:xfrm>
            <a:off x="4810538" y="4221088"/>
            <a:ext cx="413467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(5/6)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之實驗結果中，多數影像誤判為無臉，即影像中有嬰兒臉部畫面，但演算法未偵測之，故僅關注判斷為有臉之數據。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en-US" altLang="zh-TW" sz="2400" dirty="0">
                <a:solidFill>
                  <a:srgbClr val="000000"/>
                </a:solidFill>
              </a:rPr>
              <a:t> – precision: 79.90%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sz="2400" dirty="0">
                <a:solidFill>
                  <a:srgbClr val="000000"/>
                </a:solidFill>
              </a:rPr>
              <a:t> – precision: 99.90%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82BB8-A7D7-4473-8E9F-00F2CD682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" r="2399"/>
          <a:stretch/>
        </p:blipFill>
        <p:spPr>
          <a:xfrm>
            <a:off x="814760" y="4581128"/>
            <a:ext cx="3855389" cy="16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5693E-D54B-44DE-849C-DDB35899E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2" r="1742"/>
          <a:stretch/>
        </p:blipFill>
        <p:spPr>
          <a:xfrm>
            <a:off x="4840399" y="4581128"/>
            <a:ext cx="388222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(6/6)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因此，透過本實驗結果可得出選用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演算法進行嬰兒臉部偵測，可擁有較佳的偵測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目的與設計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本研究進行嬰兒臉部偵測除了考量準確度外，亦希望提升整體系統之執行效率。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C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等臉部偵測演算法之</a:t>
            </a:r>
            <a:r>
              <a:rPr lang="zh-TW" altLang="en-US" dirty="0">
                <a:solidFill>
                  <a:srgbClr val="C00000"/>
                </a:solidFill>
              </a:rPr>
              <a:t>執行時間</a:t>
            </a:r>
            <a:r>
              <a:rPr lang="zh-TW" altLang="en-US" dirty="0">
                <a:solidFill>
                  <a:srgbClr val="000000"/>
                </a:solidFill>
              </a:rPr>
              <a:t>，以驗證適合本系統之演算法。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針對四項演算法之執行速度進行比較，透過計算演算法偵測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張資料集所花費之時間，計算各演算法平均偵測一張影像之執行時間。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四項演算法平均每張影像偵測用時：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0.07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0.04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0.50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1.33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因此，透過本實驗可得出使用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演算法進行嬰兒臉部偵測，將可擁有較佳的</a:t>
            </a:r>
            <a:r>
              <a:rPr lang="zh-TW" altLang="en-US" dirty="0">
                <a:solidFill>
                  <a:srgbClr val="C00000"/>
                </a:solidFill>
              </a:rPr>
              <a:t>偵測速度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總結 </a:t>
            </a:r>
            <a:r>
              <a:rPr lang="en-US" altLang="zh-TW" dirty="0">
                <a:solidFill>
                  <a:srgbClr val="000000"/>
                </a:solidFill>
              </a:rPr>
              <a:t>4.1 </a:t>
            </a:r>
            <a:r>
              <a:rPr lang="zh-TW" altLang="en-US" dirty="0">
                <a:solidFill>
                  <a:srgbClr val="000000"/>
                </a:solidFill>
              </a:rPr>
              <a:t>節與 </a:t>
            </a:r>
            <a:r>
              <a:rPr lang="en-US" altLang="zh-TW" dirty="0">
                <a:solidFill>
                  <a:srgbClr val="000000"/>
                </a:solidFill>
              </a:rPr>
              <a:t>4.2 </a:t>
            </a:r>
            <a:r>
              <a:rPr lang="zh-TW" altLang="en-US" dirty="0">
                <a:solidFill>
                  <a:srgbClr val="000000"/>
                </a:solidFill>
              </a:rPr>
              <a:t>節之實驗結果，驗證本系統</a:t>
            </a:r>
            <a:r>
              <a:rPr lang="zh-TW" altLang="en-US" dirty="0">
                <a:solidFill>
                  <a:srgbClr val="C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偵測嬰兒臉部，未如期找到目標時，則</a:t>
            </a:r>
            <a:r>
              <a:rPr lang="zh-TW" altLang="en-US" dirty="0">
                <a:solidFill>
                  <a:srgbClr val="C00000"/>
                </a:solidFill>
              </a:rPr>
              <a:t>改以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偵測，達成兼具準確性及執行效率之系統目標。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000000"/>
                </a:solidFill>
              </a:rPr>
              <a:t>量測嬰兒特定生理訊號：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偵測種類</a:t>
            </a:r>
            <a:r>
              <a:rPr lang="zh-TW" altLang="en-US" dirty="0">
                <a:solidFill>
                  <a:srgbClr val="C00000"/>
                </a:solidFill>
              </a:rPr>
              <a:t>單一</a:t>
            </a:r>
            <a:r>
              <a:rPr lang="zh-TW" altLang="en-US" dirty="0">
                <a:solidFill>
                  <a:srgbClr val="000000"/>
                </a:solidFill>
              </a:rPr>
              <a:t>，若欲增加其他功能，須裝設更多不同種類的感測器。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可能</a:t>
            </a:r>
            <a:r>
              <a:rPr lang="zh-TW" altLang="en-US" dirty="0">
                <a:solidFill>
                  <a:srgbClr val="C00000"/>
                </a:solidFill>
              </a:rPr>
              <a:t>影響嬰兒活動</a:t>
            </a:r>
            <a:r>
              <a:rPr lang="zh-TW" altLang="en-US" dirty="0">
                <a:solidFill>
                  <a:srgbClr val="000000"/>
                </a:solidFill>
              </a:rPr>
              <a:t>，且具潛在危險性，如：裝置纏繞或誤食等。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000000"/>
                </a:solidFill>
              </a:rPr>
              <a:t>偵測嬰兒影像：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僅針對嬰兒呼吸頻率、面部特徵或單一狀態。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可有更廣泛之應用。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本文為偵測嬰兒臉部是否遭非奶嘴</a:t>
            </a:r>
            <a:r>
              <a:rPr lang="zh-TW" altLang="en-US" dirty="0">
                <a:solidFill>
                  <a:srgbClr val="C00000"/>
                </a:solidFill>
              </a:rPr>
              <a:t>異物遮擋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節之嬰兒臉部資料集以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，包含三個類別（臉部無遮擋及使用奶嘴之安全狀態與臉部遭異物遮擋之危險狀態）。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7EE63-A807-4B82-92CF-14D0196C2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78" y="2905066"/>
            <a:ext cx="36760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(1/3)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本文為辨識嬰兒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節之嬰兒姿勢資料集以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，包含四個類別（正躺、趴躺、坐姿及站立）。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張之驗證集影像進行模型驗證，其中有</a:t>
            </a:r>
            <a:r>
              <a:rPr lang="zh-TW" altLang="en-US" dirty="0">
                <a:solidFill>
                  <a:srgbClr val="C00000"/>
                </a:solidFill>
              </a:rPr>
              <a:t>五張辨識錯誤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1467D9-C5B2-4E6A-A0EA-7960A5D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8323" r="15836"/>
          <a:stretch/>
        </p:blipFill>
        <p:spPr>
          <a:xfrm>
            <a:off x="4545096" y="2933520"/>
            <a:ext cx="405299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(3/3)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驗證集辨識錯誤的影像中，有三張將</a:t>
            </a:r>
            <a:r>
              <a:rPr lang="zh-TW" altLang="en-US" dirty="0">
                <a:solidFill>
                  <a:srgbClr val="C00000"/>
                </a:solidFill>
              </a:rPr>
              <a:t>坐姿誤判為趴躺</a:t>
            </a:r>
            <a:r>
              <a:rPr lang="zh-TW" altLang="en-US" dirty="0">
                <a:solidFill>
                  <a:srgbClr val="000000"/>
                </a:solidFill>
              </a:rPr>
              <a:t>姿勢，推測原因為嬰兒雖呈現坐姿，但上半身貼近其腿部，而導致誤判。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EE26AD-C83C-40E9-A952-84503D61A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57" y="3284984"/>
            <a:ext cx="407671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本實驗為驗證此系統能基於嬰兒影像進行危險監測，利用網路之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r>
              <a:rPr lang="zh-TW" altLang="en-US" dirty="0">
                <a:solidFill>
                  <a:srgbClr val="000000"/>
                </a:solidFill>
              </a:rPr>
              <a:t>，包含不同之拍攝視角、嬰兒樣貌及狀態等，實驗臉部遮擋辨識模型與姿勢辨識模型之準確性。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評估方式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幀影像，並透過輸出每幀影像之臉部遮擋及姿勢辨識結果，計算其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，驗證此二模型得以應用在監測嬰兒危險情境。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：含 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張誤判為趴躺姿勢的影像，推測為嬰兒身體遭棉被遮擋，只拍攝到臉部。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709376-91FA-4E46-A91C-68ED9CE83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8" y="3358768"/>
            <a:ext cx="3360000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A0E414-C420-4D09-8587-5F26EF83F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08" y="2780928"/>
            <a:ext cx="449620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：多張影像誤判為警示狀態，推測為影像中之奶嘴或嬰兒臉部遭手部等遮擋。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0C8BDB-E560-42CD-9DF0-85B564E4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75" y="2780928"/>
            <a:ext cx="4643338" cy="39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450029-F480-43BD-A30D-9A703D4AE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12" y="368092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結論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未來展望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有別於感測器式之功能單一性及不便性，及影像式僅關注嬰兒呼吸或單一動作之研究。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辨識嬰兒正躺、趴睡、坐姿及站立等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辨識嬰兒是否因嘔吐物、毛巾等非奶嘴之外物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可監測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8236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由於目前未有公開嬰兒資料集，故本論文使用之所有嬰兒影像，皆收集自</a:t>
            </a:r>
            <a:r>
              <a:rPr lang="zh-TW" altLang="en-US" dirty="0">
                <a:solidFill>
                  <a:srgbClr val="C00000"/>
                </a:solidFill>
              </a:rPr>
              <a:t>網路上實際嬰兒</a:t>
            </a:r>
            <a:r>
              <a:rPr lang="zh-TW" altLang="en-US" dirty="0">
                <a:solidFill>
                  <a:srgbClr val="000000"/>
                </a:solidFill>
              </a:rPr>
              <a:t>照片或影片擷取，再經前處理及分類標示而成。</a:t>
            </a:r>
          </a:p>
        </p:txBody>
      </p:sp>
    </p:spTree>
    <p:extLst>
      <p:ext uri="{BB962C8B-B14F-4D97-AF65-F5344CB8AC3E}">
        <p14:creationId xmlns:p14="http://schemas.microsoft.com/office/powerpoint/2010/main" val="14712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危險辨識功能：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除辨識嬰兒臉部遭異物遮蔽外，若加入偵測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之危險偵測，則使用場景將可更廣泛。</a:t>
            </a:r>
          </a:p>
        </p:txBody>
      </p:sp>
    </p:spTree>
    <p:extLst>
      <p:ext uri="{BB962C8B-B14F-4D97-AF65-F5344CB8AC3E}">
        <p14:creationId xmlns:p14="http://schemas.microsoft.com/office/powerpoint/2010/main" val="11191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系統實作：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，即可針對不同特定年齡嬰幼兒警示其具危險性之動作。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結合</a:t>
            </a:r>
            <a:r>
              <a:rPr lang="zh-TW" altLang="en-US" dirty="0">
                <a:solidFill>
                  <a:srgbClr val="C00000"/>
                </a:solidFill>
              </a:rPr>
              <a:t>通訊社群軟體</a:t>
            </a:r>
            <a:r>
              <a:rPr lang="zh-TW" altLang="en-US" dirty="0">
                <a:solidFill>
                  <a:srgbClr val="000000"/>
                </a:solidFill>
              </a:rPr>
              <a:t>等，如：</a:t>
            </a:r>
            <a:r>
              <a:rPr lang="en-US" altLang="zh-TW" dirty="0">
                <a:solidFill>
                  <a:srgbClr val="000000"/>
                </a:solidFill>
              </a:rPr>
              <a:t>Line </a:t>
            </a:r>
            <a:r>
              <a:rPr lang="zh-TW" altLang="en-US" dirty="0">
                <a:solidFill>
                  <a:srgbClr val="000000"/>
                </a:solidFill>
              </a:rPr>
              <a:t>或 </a:t>
            </a:r>
            <a:r>
              <a:rPr lang="en-US" altLang="zh-TW" dirty="0">
                <a:solidFill>
                  <a:srgbClr val="000000"/>
                </a:solidFill>
              </a:rPr>
              <a:t>Telegram </a:t>
            </a:r>
            <a:r>
              <a:rPr lang="zh-TW" altLang="en-US" dirty="0">
                <a:solidFill>
                  <a:srgbClr val="000000"/>
                </a:solidFill>
              </a:rPr>
              <a:t>等，進行即時之推播訊息以通知照顧者。</a:t>
            </a:r>
          </a:p>
        </p:txBody>
      </p:sp>
    </p:spTree>
    <p:extLst>
      <p:ext uri="{BB962C8B-B14F-4D97-AF65-F5344CB8AC3E}">
        <p14:creationId xmlns:p14="http://schemas.microsoft.com/office/powerpoint/2010/main" val="1562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辨識嬰兒正躺、趴躺、坐姿及站立等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辨識嬰兒是否因嘔吐物或毛巾等外物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同時監測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，且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47637</TotalTime>
  <Words>10856</Words>
  <Application>Microsoft Office PowerPoint</Application>
  <PresentationFormat>如螢幕大小 (4:3)</PresentationFormat>
  <Paragraphs>765</Paragraphs>
  <Slides>90</Slides>
  <Notes>90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7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</vt:lpstr>
      <vt:lpstr>大綱</vt:lpstr>
      <vt:lpstr>嬰兒猝死症 (1/4)</vt:lpstr>
      <vt:lpstr>嬰兒猝死症 (2/4)</vt:lpstr>
      <vt:lpstr>嬰兒猝死症 (3/4)</vt:lpstr>
      <vt:lpstr>嬰兒猝死症 (4/4)</vt:lpstr>
      <vt:lpstr>大綱</vt:lpstr>
      <vt:lpstr>感測器式偵測 (1/5)</vt:lpstr>
      <vt:lpstr>感測器式偵測 (2/5)</vt:lpstr>
      <vt:lpstr>感測器式偵測 (3/5)</vt:lpstr>
      <vt:lpstr>感測器式偵測 (4/5)</vt:lpstr>
      <vt:lpstr>感測器式偵測 (5/5)</vt:lpstr>
      <vt:lpstr>大綱</vt:lpstr>
      <vt:lpstr>影像式偵測 (1/6)</vt:lpstr>
      <vt:lpstr>影像式偵測 (2/6)</vt:lpstr>
      <vt:lpstr>影像式偵測 (3/6)</vt:lpstr>
      <vt:lpstr>影像式偵測 (4/6)</vt:lpstr>
      <vt:lpstr>影像式偵測 (5/6)</vt:lpstr>
      <vt:lpstr>影像式偵測 (6/6)</vt:lpstr>
      <vt:lpstr>大綱</vt:lpstr>
      <vt:lpstr>ResNet (1/3) </vt:lpstr>
      <vt:lpstr>ResNet (2/3) </vt:lpstr>
      <vt:lpstr>ResNet (3/3) </vt:lpstr>
      <vt:lpstr>大綱</vt:lpstr>
      <vt:lpstr>MTCNN (1/2) </vt:lpstr>
      <vt:lpstr>MTCNN (2/2) </vt:lpstr>
      <vt:lpstr>大綱</vt:lpstr>
      <vt:lpstr>RetinaFace (1/2) </vt:lpstr>
      <vt:lpstr>RetinaFace (2/2) </vt:lpstr>
      <vt:lpstr>大綱</vt:lpstr>
      <vt:lpstr>系統流程介紹</vt:lpstr>
      <vt:lpstr>大綱</vt:lpstr>
      <vt:lpstr>臉部遮擋辨識 (1/6)</vt:lpstr>
      <vt:lpstr>臉部遮擋辨識 (2/6)</vt:lpstr>
      <vt:lpstr>臉部遮擋辨識 (3/6)</vt:lpstr>
      <vt:lpstr>臉部遮擋辨識 (4/6) － 臉部偵測</vt:lpstr>
      <vt:lpstr>臉部遮擋辨識 (5/6) － 嬰兒臉部資料集 </vt:lpstr>
      <vt:lpstr>臉部遮擋辨識 (6/6)－ 模型訓練</vt:lpstr>
      <vt:lpstr>大綱</vt:lpstr>
      <vt:lpstr>姿勢辨識 (1/8)</vt:lpstr>
      <vt:lpstr>姿勢辨識 (2/8)</vt:lpstr>
      <vt:lpstr>姿勢辨識 (3/8)</vt:lpstr>
      <vt:lpstr>姿勢辨識 (4/8)</vt:lpstr>
      <vt:lpstr>姿勢辨識 (5/8)</vt:lpstr>
      <vt:lpstr>姿勢辨識 (6/8) － 嬰兒姿勢資料集</vt:lpstr>
      <vt:lpstr>姿勢辨識 (7/8) － 嬰兒姿勢資料集</vt:lpstr>
      <vt:lpstr>姿勢辨識 (8/8) － 模型訓練</vt:lpstr>
      <vt:lpstr>大綱</vt:lpstr>
      <vt:lpstr>危險情境判斷方法</vt:lpstr>
      <vt:lpstr>大綱</vt:lpstr>
      <vt:lpstr>臉部偵測準確度實驗 (1/6) － 目的</vt:lpstr>
      <vt:lpstr>臉部偵測準確度實驗 (2/6) － 設計</vt:lpstr>
      <vt:lpstr>臉部偵測準確度實驗 (3/6) － 評估方式</vt:lpstr>
      <vt:lpstr>臉部偵測準確度實驗 (4/6) － 結果與分析</vt:lpstr>
      <vt:lpstr>臉部偵測準確度實驗 (5/6) － 結果與分析</vt:lpstr>
      <vt:lpstr>臉部偵測準確度實驗 (6/6) － 結果與分析</vt:lpstr>
      <vt:lpstr>大綱</vt:lpstr>
      <vt:lpstr>臉部偵測執行時間實驗 (1/4) － 目的與設計</vt:lpstr>
      <vt:lpstr>臉部偵測執行時間實驗 (2/4) － 評估方式</vt:lpstr>
      <vt:lpstr>臉部偵測執行時間實驗 (3/4) －結果與分析</vt:lpstr>
      <vt:lpstr>臉部偵測執行時間實驗 (4/4) －結果與分析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(1/3) － 目的與設計</vt:lpstr>
      <vt:lpstr>姿勢辨識實驗 (2/3) － 結果與分析</vt:lpstr>
      <vt:lpstr>姿勢辨識實驗 (3/3) － 結果與分析</vt:lpstr>
      <vt:lpstr>大綱</vt:lpstr>
      <vt:lpstr>影片危險偵測實驗 (1/4) － 目的與設計</vt:lpstr>
      <vt:lpstr>影片危險偵測實驗 (2/4) － 評估方式</vt:lpstr>
      <vt:lpstr>影片危險偵測實驗 (3/4) － 結果與分析</vt:lpstr>
      <vt:lpstr>影片危險偵測實驗 (4/4) － 結果與分析</vt:lpstr>
      <vt:lpstr>大綱</vt:lpstr>
      <vt:lpstr>結論 (1/2)</vt:lpstr>
      <vt:lpstr>結論 (2/2)</vt:lpstr>
      <vt:lpstr>大綱</vt:lpstr>
      <vt:lpstr>未來展望 (1/2)</vt:lpstr>
      <vt:lpstr>未來展望 (2/2)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712</cp:revision>
  <cp:lastPrinted>2017-07-14T01:37:36Z</cp:lastPrinted>
  <dcterms:created xsi:type="dcterms:W3CDTF">2010-06-29T06:52:23Z</dcterms:created>
  <dcterms:modified xsi:type="dcterms:W3CDTF">2022-06-28T17:38:55Z</dcterms:modified>
</cp:coreProperties>
</file>